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2" r:id="rId3"/>
    <p:sldId id="263" r:id="rId4"/>
    <p:sldId id="258" r:id="rId5"/>
    <p:sldId id="264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LbxsYkQyC5USGa0x+iipcw==" hashData="j7OL1876qnEmw5p9e+VulzKQ9s0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998-566D-4AB6-BAAC-69E26283BE88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6BC6-BA5E-4117-AC5C-25144AE738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12824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998-566D-4AB6-BAAC-69E26283BE88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6BC6-BA5E-4117-AC5C-25144AE738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995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998-566D-4AB6-BAAC-69E26283BE88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6BC6-BA5E-4117-AC5C-25144AE738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3468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998-566D-4AB6-BAAC-69E26283BE88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6BC6-BA5E-4117-AC5C-25144AE738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5933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998-566D-4AB6-BAAC-69E26283BE88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6BC6-BA5E-4117-AC5C-25144AE738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2023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998-566D-4AB6-BAAC-69E26283BE88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6BC6-BA5E-4117-AC5C-25144AE738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3511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998-566D-4AB6-BAAC-69E26283BE88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6BC6-BA5E-4117-AC5C-25144AE738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9343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998-566D-4AB6-BAAC-69E26283BE88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6BC6-BA5E-4117-AC5C-25144AE738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5870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998-566D-4AB6-BAAC-69E26283BE88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6BC6-BA5E-4117-AC5C-25144AE738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1814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998-566D-4AB6-BAAC-69E26283BE88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6BC6-BA5E-4117-AC5C-25144AE738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2811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998-566D-4AB6-BAAC-69E26283BE88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6BC6-BA5E-4117-AC5C-25144AE738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6565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0B998-566D-4AB6-BAAC-69E26283BE88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E6BC6-BA5E-4117-AC5C-25144AE738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3996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EG" sz="4800" b="1" dirty="0" smtClean="0"/>
              <a:t>مهارة التلخيص والغلق</a:t>
            </a:r>
            <a:endParaRPr lang="ar-EG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EG" sz="3600" dirty="0" smtClean="0">
                <a:solidFill>
                  <a:srgbClr val="FF0000"/>
                </a:solidFill>
              </a:rPr>
              <a:t>د/ علاء عبدالصادق الشعراوي </a:t>
            </a:r>
            <a:endParaRPr lang="ar-EG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26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ar-EG" dirty="0"/>
          </a:p>
        </p:txBody>
      </p:sp>
      <p:pic>
        <p:nvPicPr>
          <p:cNvPr id="4" name="Content Placeholder 3" descr="E:\Microsoft Clip Organizer\j0423860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150" y="1795463"/>
            <a:ext cx="4583113" cy="5062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58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43876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EG" sz="4000" b="1" i="1" smtClean="0"/>
              <a:t>مهارة تلخيص الدرس </a:t>
            </a:r>
            <a:endParaRPr lang="en-US" sz="4000" b="1" i="1" smtClean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6021387"/>
          </a:xfrm>
        </p:spPr>
        <p:txBody>
          <a:bodyPr/>
          <a:lstStyle/>
          <a:p>
            <a:pPr eaLnBrk="1" hangingPunct="1"/>
            <a:endParaRPr lang="ar-EG" dirty="0" smtClean="0"/>
          </a:p>
          <a:p>
            <a:pPr eaLnBrk="1" hangingPunct="1"/>
            <a:r>
              <a:rPr lang="ar-EG" dirty="0" smtClean="0"/>
              <a:t>من مهارات تنفيذ الدرس المهمه ويجب علي المعلم ان يكون متمكنا من:</a:t>
            </a:r>
          </a:p>
          <a:p>
            <a:pPr eaLnBrk="1" hangingPunct="1">
              <a:buFontTx/>
              <a:buChar char="-"/>
            </a:pPr>
            <a:r>
              <a:rPr lang="ar-EG" dirty="0" smtClean="0"/>
              <a:t>تلخيص الافكار والمبادئ العامه للدرس</a:t>
            </a:r>
          </a:p>
          <a:p>
            <a:pPr eaLnBrk="1" hangingPunct="1">
              <a:buFontTx/>
              <a:buChar char="-"/>
            </a:pPr>
            <a:r>
              <a:rPr lang="ar-EG" dirty="0" smtClean="0"/>
              <a:t>الربط بين عناصر الدرس واهداف الدرس </a:t>
            </a:r>
          </a:p>
          <a:p>
            <a:pPr eaLnBrk="1" hangingPunct="1">
              <a:buFontTx/>
              <a:buChar char="-"/>
            </a:pPr>
            <a:r>
              <a:rPr lang="ar-EG" dirty="0" smtClean="0"/>
              <a:t>استخدام تلخيص عنصر ما كتمهيد لعنصر تالي </a:t>
            </a:r>
          </a:p>
          <a:p>
            <a:pPr eaLnBrk="1" hangingPunct="1">
              <a:buFontTx/>
              <a:buChar char="-"/>
            </a:pPr>
            <a:r>
              <a:rPr lang="ar-EG" dirty="0" smtClean="0"/>
              <a:t>استخدام التلخيص احد اساليب غلق الدرس</a:t>
            </a:r>
          </a:p>
          <a:p>
            <a:pPr eaLnBrk="1" hangingPunct="1">
              <a:buFontTx/>
              <a:buChar char="-"/>
            </a:pPr>
            <a:r>
              <a:rPr lang="ar-EG" dirty="0" smtClean="0"/>
              <a:t>اعداد ملخص سبوري جيد لعناصر الدرس.</a:t>
            </a:r>
          </a:p>
          <a:p>
            <a:pPr eaLnBrk="1" hangingPunct="1">
              <a:buFontTx/>
              <a:buNone/>
            </a:pPr>
            <a:endParaRPr lang="en-US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33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741368"/>
          </a:xfrm>
        </p:spPr>
      </p:pic>
    </p:spTree>
    <p:extLst>
      <p:ext uri="{BB962C8B-B14F-4D97-AF65-F5344CB8AC3E}">
        <p14:creationId xmlns:p14="http://schemas.microsoft.com/office/powerpoint/2010/main" val="300067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ar-EG" sz="4000" b="1" i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مهارة غلق الدرس</a:t>
            </a:r>
            <a:endParaRPr lang="en-US" sz="4000" b="1" i="1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6021387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ar-EG" dirty="0" smtClean="0"/>
              <a:t>ان اي شئ له بدايه لابد ان يكون له نهاية 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ar-EG" dirty="0" smtClean="0"/>
              <a:t>كذلك التدريس فالمعلم لابد ان يكون قادرا علي انهاء التدريس مثلما بدأه.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ar-EG" dirty="0" smtClean="0"/>
              <a:t>غلق الدرس : هو الاقوال والافعال التي يقوم بها المعلم لانهاء الدرس واتمام شرحه لكل عنصر او الدرس كله .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ar-EG" dirty="0" smtClean="0"/>
              <a:t>الغلق لا يكون في نهاية الدرس فقط بل ايضا اثناء الدرس بعد شرح عنصر او نقطة ما او القيام بنشاط او استخدام وسيلة تعليمية.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ar-EG" dirty="0" smtClean="0"/>
              <a:t>يرتبط غلق الدرس ارتباطا وثيقا بتلخيص الدرس حيث يمثل التلخيص احد اساليب غلق الدرس واتمامه.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ar-EG" dirty="0" smtClean="0"/>
              <a:t>يساعد المتعلم ع ادراك الترابط المنطقي بين عناصر الموضوع.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578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EG" b="1" smtClean="0"/>
              <a:t>فوائد مهارة الغلق</a:t>
            </a:r>
            <a:endParaRPr lang="en-US" b="1" smtClean="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765175"/>
            <a:ext cx="8229600" cy="5903913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ar-EG" sz="3600" dirty="0" smtClean="0"/>
              <a:t>تساعد في تلخيص المعلومات المقدمة في الدرس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ar-EG" sz="3600" dirty="0" smtClean="0"/>
              <a:t>تنظيم المعلومات في عقول الطلاب وبلورتها مما يتيح لهم استيعاب الدرس.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ar-EG" sz="3600" dirty="0" smtClean="0"/>
              <a:t>ربط المعلومات الجديدة بالقديمة لدي الطلاب 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ar-EG" sz="3600" dirty="0" smtClean="0"/>
              <a:t>تساعد في تحقيق التكامل بين الدروس المختلفة .</a:t>
            </a:r>
          </a:p>
          <a:p>
            <a:pPr marL="609600" indent="-609600" eaLnBrk="1" hangingPunct="1"/>
            <a:r>
              <a:rPr lang="ar-EG" sz="3600" b="1" i="1" dirty="0" smtClean="0"/>
              <a:t>انواع الغلق: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ar-EG" sz="3600" dirty="0" smtClean="0"/>
              <a:t>الغلق التعليمي:يشير الي الترابط الذي يقوم به المعلم بين درس واخر او بين فكرة واخري.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ar-EG" sz="3600" dirty="0" smtClean="0"/>
              <a:t>الغلق الادراكي:هو الترابط الذي يقوم به الطلاب بمساعدة المعلم.</a:t>
            </a:r>
            <a:endParaRPr lang="en-US" sz="36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21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229600" cy="6408738"/>
          </a:xfrm>
          <a:solidFill>
            <a:srgbClr val="92D050"/>
          </a:solidFill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ar-EG" sz="3200" b="1" dirty="0" smtClean="0"/>
              <a:t>3.غلق المراجعه:يشير الي مراجعة النقاط الرئيسية في الموضوع الذي يُدرٍسه المعلم وتلخيص مناقشات الطلاب حوله.</a:t>
            </a:r>
          </a:p>
          <a:p>
            <a:pPr marL="609600" indent="-609600" eaLnBrk="1" hangingPunct="1">
              <a:buFontTx/>
              <a:buNone/>
            </a:pPr>
            <a:r>
              <a:rPr lang="ar-EG" sz="3200" b="1" dirty="0" smtClean="0"/>
              <a:t>4.غلق النقل:يشير الي جذب انتباه الطلاب لنقطة النهاية في الدرس او لنمو معارف جديدة من مفاهيم سبق تعلمها </a:t>
            </a:r>
            <a:r>
              <a:rPr lang="ar-EG" sz="3200" dirty="0" smtClean="0"/>
              <a:t>.</a:t>
            </a:r>
          </a:p>
          <a:p>
            <a:pPr marL="609600" indent="-609600" eaLnBrk="1" hangingPunct="1"/>
            <a:r>
              <a:rPr lang="ar-EG" sz="3200" b="1" i="1" dirty="0" smtClean="0"/>
              <a:t>استخدامات مهارة الغلق: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ar-EG" sz="3200" dirty="0" smtClean="0"/>
              <a:t>للتعقيب علي فيلم شاهده الطلاب 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ar-EG" sz="3200" dirty="0" smtClean="0"/>
              <a:t>لتأكيد الخبرات التعليمية التي مر بها الطلاب 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ar-EG" sz="3200" dirty="0" smtClean="0"/>
              <a:t>لانهاء وحدة دراسية متكاملة.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ar-EG" sz="3200" dirty="0" smtClean="0"/>
              <a:t>لتأكيد مفهوم او مبدأ جديد يتعلمه الطلاب 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ar-EG" sz="3200" dirty="0" smtClean="0"/>
              <a:t>انهاء مناقشه صفيه حول موضوع محدد. </a:t>
            </a:r>
            <a:endParaRPr lang="en-US" sz="32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31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291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مهارة التلخيص والغلق</vt:lpstr>
      <vt:lpstr>PowerPoint Presentation</vt:lpstr>
      <vt:lpstr>PowerPoint Presentation</vt:lpstr>
      <vt:lpstr>مهارة تلخيص الدرس </vt:lpstr>
      <vt:lpstr>PowerPoint Presentation</vt:lpstr>
      <vt:lpstr>مهارة غلق الدرس</vt:lpstr>
      <vt:lpstr>فوائد مهارة الغلق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مهارة التلخيص والغلق</dc:title>
  <dc:creator>DELL</dc:creator>
  <cp:lastModifiedBy>DELL</cp:lastModifiedBy>
  <cp:revision>5</cp:revision>
  <dcterms:created xsi:type="dcterms:W3CDTF">2020-03-15T16:54:09Z</dcterms:created>
  <dcterms:modified xsi:type="dcterms:W3CDTF">2020-03-18T16:49:00Z</dcterms:modified>
</cp:coreProperties>
</file>